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8" r:id="rId3"/>
    <p:sldId id="269" r:id="rId4"/>
    <p:sldId id="262" r:id="rId5"/>
    <p:sldId id="263" r:id="rId6"/>
    <p:sldId id="264" r:id="rId7"/>
    <p:sldId id="270" r:id="rId8"/>
    <p:sldId id="271" r:id="rId9"/>
    <p:sldId id="272" r:id="rId10"/>
    <p:sldId id="273"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21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4C8E2C3-A870-4CD7-BA63-2F4661F9F18B}" type="datetimeFigureOut">
              <a:rPr lang="en-US" smtClean="0"/>
              <a:t>11/14/2019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095B56-EE88-452D-A2D0-26BC1F69C597}" type="slidenum">
              <a:rPr lang="en-US" smtClean="0"/>
              <a:t>‹#›</a:t>
            </a:fld>
            <a:endParaRPr lang="en-US"/>
          </a:p>
        </p:txBody>
      </p:sp>
    </p:spTree>
    <p:extLst>
      <p:ext uri="{BB962C8B-B14F-4D97-AF65-F5344CB8AC3E}">
        <p14:creationId xmlns:p14="http://schemas.microsoft.com/office/powerpoint/2010/main" val="1836301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C8E2C3-A870-4CD7-BA63-2F4661F9F18B}" type="datetimeFigureOut">
              <a:rPr lang="en-US" smtClean="0"/>
              <a:t>11/14/2019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095B56-EE88-452D-A2D0-26BC1F69C597}" type="slidenum">
              <a:rPr lang="en-US" smtClean="0"/>
              <a:t>‹#›</a:t>
            </a:fld>
            <a:endParaRPr lang="en-US"/>
          </a:p>
        </p:txBody>
      </p:sp>
    </p:spTree>
    <p:extLst>
      <p:ext uri="{BB962C8B-B14F-4D97-AF65-F5344CB8AC3E}">
        <p14:creationId xmlns:p14="http://schemas.microsoft.com/office/powerpoint/2010/main" val="2745817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C8E2C3-A870-4CD7-BA63-2F4661F9F18B}" type="datetimeFigureOut">
              <a:rPr lang="en-US" smtClean="0"/>
              <a:t>11/14/2019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095B56-EE88-452D-A2D0-26BC1F69C597}" type="slidenum">
              <a:rPr lang="en-US" smtClean="0"/>
              <a:t>‹#›</a:t>
            </a:fld>
            <a:endParaRPr lang="en-US"/>
          </a:p>
        </p:txBody>
      </p:sp>
    </p:spTree>
    <p:extLst>
      <p:ext uri="{BB962C8B-B14F-4D97-AF65-F5344CB8AC3E}">
        <p14:creationId xmlns:p14="http://schemas.microsoft.com/office/powerpoint/2010/main" val="974402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C8E2C3-A870-4CD7-BA63-2F4661F9F18B}" type="datetimeFigureOut">
              <a:rPr lang="en-US" smtClean="0"/>
              <a:t>11/14/2019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095B56-EE88-452D-A2D0-26BC1F69C597}" type="slidenum">
              <a:rPr lang="en-US" smtClean="0"/>
              <a:t>‹#›</a:t>
            </a:fld>
            <a:endParaRPr lang="en-US"/>
          </a:p>
        </p:txBody>
      </p:sp>
    </p:spTree>
    <p:extLst>
      <p:ext uri="{BB962C8B-B14F-4D97-AF65-F5344CB8AC3E}">
        <p14:creationId xmlns:p14="http://schemas.microsoft.com/office/powerpoint/2010/main" val="2838960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C8E2C3-A870-4CD7-BA63-2F4661F9F18B}" type="datetimeFigureOut">
              <a:rPr lang="en-US" smtClean="0"/>
              <a:t>11/14/2019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095B56-EE88-452D-A2D0-26BC1F69C597}" type="slidenum">
              <a:rPr lang="en-US" smtClean="0"/>
              <a:t>‹#›</a:t>
            </a:fld>
            <a:endParaRPr lang="en-US"/>
          </a:p>
        </p:txBody>
      </p:sp>
    </p:spTree>
    <p:extLst>
      <p:ext uri="{BB962C8B-B14F-4D97-AF65-F5344CB8AC3E}">
        <p14:creationId xmlns:p14="http://schemas.microsoft.com/office/powerpoint/2010/main" val="1287780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C8E2C3-A870-4CD7-BA63-2F4661F9F18B}" type="datetimeFigureOut">
              <a:rPr lang="en-US" smtClean="0"/>
              <a:t>11/14/2019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095B56-EE88-452D-A2D0-26BC1F69C597}" type="slidenum">
              <a:rPr lang="en-US" smtClean="0"/>
              <a:t>‹#›</a:t>
            </a:fld>
            <a:endParaRPr lang="en-US"/>
          </a:p>
        </p:txBody>
      </p:sp>
    </p:spTree>
    <p:extLst>
      <p:ext uri="{BB962C8B-B14F-4D97-AF65-F5344CB8AC3E}">
        <p14:creationId xmlns:p14="http://schemas.microsoft.com/office/powerpoint/2010/main" val="31699406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C8E2C3-A870-4CD7-BA63-2F4661F9F18B}" type="datetimeFigureOut">
              <a:rPr lang="en-US" smtClean="0"/>
              <a:t>11/14/2019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095B56-EE88-452D-A2D0-26BC1F69C597}" type="slidenum">
              <a:rPr lang="en-US" smtClean="0"/>
              <a:t>‹#›</a:t>
            </a:fld>
            <a:endParaRPr lang="en-US"/>
          </a:p>
        </p:txBody>
      </p:sp>
    </p:spTree>
    <p:extLst>
      <p:ext uri="{BB962C8B-B14F-4D97-AF65-F5344CB8AC3E}">
        <p14:creationId xmlns:p14="http://schemas.microsoft.com/office/powerpoint/2010/main" val="37257687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C8E2C3-A870-4CD7-BA63-2F4661F9F18B}" type="datetimeFigureOut">
              <a:rPr lang="en-US" smtClean="0"/>
              <a:t>11/14/2019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095B56-EE88-452D-A2D0-26BC1F69C597}" type="slidenum">
              <a:rPr lang="en-US" smtClean="0"/>
              <a:t>‹#›</a:t>
            </a:fld>
            <a:endParaRPr lang="en-US"/>
          </a:p>
        </p:txBody>
      </p:sp>
    </p:spTree>
    <p:extLst>
      <p:ext uri="{BB962C8B-B14F-4D97-AF65-F5344CB8AC3E}">
        <p14:creationId xmlns:p14="http://schemas.microsoft.com/office/powerpoint/2010/main" val="905081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C8E2C3-A870-4CD7-BA63-2F4661F9F18B}" type="datetimeFigureOut">
              <a:rPr lang="en-US" smtClean="0"/>
              <a:t>11/14/2019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095B56-EE88-452D-A2D0-26BC1F69C597}" type="slidenum">
              <a:rPr lang="en-US" smtClean="0"/>
              <a:t>‹#›</a:t>
            </a:fld>
            <a:endParaRPr lang="en-US"/>
          </a:p>
        </p:txBody>
      </p:sp>
    </p:spTree>
    <p:extLst>
      <p:ext uri="{BB962C8B-B14F-4D97-AF65-F5344CB8AC3E}">
        <p14:creationId xmlns:p14="http://schemas.microsoft.com/office/powerpoint/2010/main" val="852907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C8E2C3-A870-4CD7-BA63-2F4661F9F18B}" type="datetimeFigureOut">
              <a:rPr lang="en-US" smtClean="0"/>
              <a:t>11/14/2019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095B56-EE88-452D-A2D0-26BC1F69C597}" type="slidenum">
              <a:rPr lang="en-US" smtClean="0"/>
              <a:t>‹#›</a:t>
            </a:fld>
            <a:endParaRPr lang="en-US"/>
          </a:p>
        </p:txBody>
      </p:sp>
    </p:spTree>
    <p:extLst>
      <p:ext uri="{BB962C8B-B14F-4D97-AF65-F5344CB8AC3E}">
        <p14:creationId xmlns:p14="http://schemas.microsoft.com/office/powerpoint/2010/main" val="78729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C8E2C3-A870-4CD7-BA63-2F4661F9F18B}" type="datetimeFigureOut">
              <a:rPr lang="en-US" smtClean="0"/>
              <a:t>11/14/2019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095B56-EE88-452D-A2D0-26BC1F69C597}" type="slidenum">
              <a:rPr lang="en-US" smtClean="0"/>
              <a:t>‹#›</a:t>
            </a:fld>
            <a:endParaRPr lang="en-US"/>
          </a:p>
        </p:txBody>
      </p:sp>
    </p:spTree>
    <p:extLst>
      <p:ext uri="{BB962C8B-B14F-4D97-AF65-F5344CB8AC3E}">
        <p14:creationId xmlns:p14="http://schemas.microsoft.com/office/powerpoint/2010/main" val="1902893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C8E2C3-A870-4CD7-BA63-2F4661F9F18B}" type="datetimeFigureOut">
              <a:rPr lang="en-US" smtClean="0"/>
              <a:t>11/14/2019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95B56-EE88-452D-A2D0-26BC1F69C597}" type="slidenum">
              <a:rPr lang="en-US" smtClean="0"/>
              <a:t>‹#›</a:t>
            </a:fld>
            <a:endParaRPr lang="en-US"/>
          </a:p>
        </p:txBody>
      </p:sp>
    </p:spTree>
    <p:extLst>
      <p:ext uri="{BB962C8B-B14F-4D97-AF65-F5344CB8AC3E}">
        <p14:creationId xmlns:p14="http://schemas.microsoft.com/office/powerpoint/2010/main" val="36202980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tb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2286000" y="905232"/>
            <a:ext cx="4572000" cy="5047536"/>
          </a:xfrm>
          <a:prstGeom prst="rect">
            <a:avLst/>
          </a:prstGeom>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4600" i="0" u="none" strike="noStrike" kern="0" cap="all" spc="0" normalizeH="0" baseline="0" noProof="0" dirty="0" smtClean="0">
                <a:ln w="5000" cmpd="sng">
                  <a:solidFill>
                    <a:srgbClr val="6EA0B0">
                      <a:tint val="80000"/>
                      <a:shade val="99000"/>
                      <a:satMod val="500000"/>
                    </a:srgbClr>
                  </a:solidFill>
                  <a:prstDash val="solid"/>
                </a:ln>
                <a:solidFill>
                  <a:schemeClr val="accent2"/>
                </a:solidFill>
                <a:effectLst>
                  <a:outerShdw blurRad="50800" dist="38100" dir="5400000" algn="t" rotWithShape="0">
                    <a:prstClr val="black">
                      <a:alpha val="50000"/>
                    </a:prstClr>
                  </a:outerShdw>
                </a:effectLst>
                <a:uLnTx/>
                <a:uFillTx/>
                <a:latin typeface="Times New Roman" pitchFamily="18" charset="0"/>
                <a:ea typeface="+mj-ea"/>
                <a:cs typeface="Times New Roman" pitchFamily="18" charset="0"/>
              </a:rPr>
              <a:t>CONSUMER PSYCHOLOGICAL AND CULTURAL PROFILE IN PRODUCT MARKETING</a:t>
            </a:r>
            <a:endParaRPr kumimoji="0" lang="en-US" sz="1800" i="0" u="none" strike="noStrike" kern="0" cap="none" spc="0" normalizeH="0" baseline="0" noProof="0" dirty="0" smtClean="0">
              <a:ln>
                <a:noFill/>
              </a:ln>
              <a:solidFill>
                <a:schemeClr val="accent2"/>
              </a:solidFill>
              <a:effectLst/>
              <a:uLnTx/>
              <a:uFillTx/>
            </a:endParaRPr>
          </a:p>
        </p:txBody>
      </p:sp>
    </p:spTree>
    <p:extLst>
      <p:ext uri="{BB962C8B-B14F-4D97-AF65-F5344CB8AC3E}">
        <p14:creationId xmlns:p14="http://schemas.microsoft.com/office/powerpoint/2010/main" val="1238015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latin typeface="Times New Roman" pitchFamily="18" charset="0"/>
                <a:cs typeface="Times New Roman" pitchFamily="18" charset="0"/>
              </a:rPr>
              <a:t>Introduction</a:t>
            </a:r>
            <a:r>
              <a:rPr lang="en-GB" dirty="0">
                <a:latin typeface="Times New Roman" pitchFamily="18" charset="0"/>
                <a:cs typeface="Times New Roman" pitchFamily="18" charset="0"/>
              </a:rPr>
              <a:t/>
            </a:r>
            <a:br>
              <a:rPr lang="en-GB" dirty="0">
                <a:latin typeface="Times New Roman" pitchFamily="18" charset="0"/>
                <a:cs typeface="Times New Roman" pitchFamily="18" charset="0"/>
              </a:rPr>
            </a:br>
            <a:endParaRPr lang="en-US" dirty="0"/>
          </a:p>
        </p:txBody>
      </p:sp>
      <p:sp>
        <p:nvSpPr>
          <p:cNvPr id="3" name="Content Placeholder 2"/>
          <p:cNvSpPr>
            <a:spLocks noGrp="1"/>
          </p:cNvSpPr>
          <p:nvPr>
            <p:ph idx="1"/>
          </p:nvPr>
        </p:nvSpPr>
        <p:spPr/>
        <p:txBody>
          <a:bodyPr/>
          <a:lstStyle/>
          <a:p>
            <a:endParaRPr lang="en-US" dirty="0"/>
          </a:p>
        </p:txBody>
      </p:sp>
      <p:sp>
        <p:nvSpPr>
          <p:cNvPr id="4" name="Text Placeholder 3"/>
          <p:cNvSpPr>
            <a:spLocks noGrp="1"/>
          </p:cNvSpPr>
          <p:nvPr>
            <p:ph type="body" sz="half" idx="2"/>
          </p:nvPr>
        </p:nvSpPr>
        <p:spPr/>
        <p:txBody>
          <a:bodyPr>
            <a:normAutofit fontScale="85000" lnSpcReduction="20000"/>
          </a:bodyPr>
          <a:lstStyle/>
          <a:p>
            <a:r>
              <a:rPr lang="en-US" sz="3000" dirty="0">
                <a:latin typeface="Times New Roman" pitchFamily="18" charset="0"/>
                <a:cs typeface="Times New Roman" pitchFamily="18" charset="0"/>
              </a:rPr>
              <a:t>Marketing is an element that plays a crucial role in the current business environment. The marketing function has devolved across the companies main branch and to all of its branches. This process has yielded positively increasing the profit margins of the company.</a:t>
            </a:r>
          </a:p>
          <a:p>
            <a:endParaRPr lang="en-US"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381001"/>
            <a:ext cx="48768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0363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itchFamily="18" charset="0"/>
                <a:cs typeface="Times New Roman" pitchFamily="18" charset="0"/>
              </a:rPr>
              <a:t>Cultural profile</a:t>
            </a:r>
            <a:endParaRPr lang="en-US" dirty="0"/>
          </a:p>
        </p:txBody>
      </p:sp>
      <p:sp>
        <p:nvSpPr>
          <p:cNvPr id="3" name="Content Placeholder 2"/>
          <p:cNvSpPr>
            <a:spLocks noGrp="1"/>
          </p:cNvSpPr>
          <p:nvPr>
            <p:ph sz="half" idx="1"/>
          </p:nvPr>
        </p:nvSpPr>
        <p:spPr/>
        <p:txBody>
          <a:bodyPr>
            <a:normAutofit fontScale="25000" lnSpcReduction="20000"/>
          </a:bodyPr>
          <a:lstStyle/>
          <a:p>
            <a:pPr lvl="0">
              <a:spcBef>
                <a:spcPts val="0"/>
              </a:spcBef>
              <a:buFont typeface="Arial"/>
              <a:buChar char="•"/>
              <a:tabLst>
                <a:tab pos="457200" algn="l"/>
              </a:tabLst>
            </a:pPr>
            <a:r>
              <a:rPr lang="en-US" sz="11200" dirty="0">
                <a:solidFill>
                  <a:srgbClr val="000000"/>
                </a:solidFill>
                <a:latin typeface="Times New Roman"/>
                <a:ea typeface="Times New Roman"/>
                <a:cs typeface="Times New Roman"/>
              </a:rPr>
              <a:t>Cultural beliefs differ from one culture to another. It is the responsibility of the marketing teams to ensure cultural difference doesn’t hinder the use of the product by consumers. The cultural profile can be sub-classified into; cultural types, subculture, social class, communication, and personal level.</a:t>
            </a:r>
            <a:endParaRPr lang="en-US" sz="11200" dirty="0">
              <a:latin typeface="Times New Roman"/>
              <a:ea typeface="Times New Roman"/>
              <a:cs typeface="Times New Roman"/>
            </a:endParaRPr>
          </a:p>
          <a:p>
            <a:endParaRPr lang="en-US" dirty="0">
              <a:latin typeface="Times New Roman" pitchFamily="18" charset="0"/>
              <a:cs typeface="Times New Roman" pitchFamily="18" charset="0"/>
            </a:endParaRPr>
          </a:p>
        </p:txBody>
      </p:sp>
      <p:sp>
        <p:nvSpPr>
          <p:cNvPr id="4" name="Content Placeholder 3"/>
          <p:cNvSpPr>
            <a:spLocks noGrp="1"/>
          </p:cNvSpPr>
          <p:nvPr>
            <p:ph sz="half" idx="2"/>
          </p:nvPr>
        </p:nvSpPr>
        <p:spPr/>
        <p:txBody>
          <a:bodyPr>
            <a:normAutofit fontScale="25000" lnSpcReduction="20000"/>
          </a:bodyPr>
          <a:lstStyle/>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676400"/>
            <a:ext cx="37338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6169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Cultural profile</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sz="2400" b="1" dirty="0" smtClean="0">
                <a:latin typeface="Times New Roman" pitchFamily="18" charset="0"/>
                <a:cs typeface="Times New Roman" pitchFamily="18" charset="0"/>
              </a:rPr>
              <a:t>                              Cultural type</a:t>
            </a:r>
            <a:endParaRPr lang="en-GB" sz="2400" b="1" dirty="0">
              <a:latin typeface="Times New Roman" pitchFamily="18" charset="0"/>
              <a:cs typeface="Times New Roman" pitchFamily="18" charset="0"/>
            </a:endParaRPr>
          </a:p>
          <a:p>
            <a:pPr lvl="0">
              <a:spcBef>
                <a:spcPts val="0"/>
              </a:spcBef>
              <a:buFont typeface="Arial"/>
              <a:buChar char="•"/>
              <a:tabLst>
                <a:tab pos="457200" algn="l"/>
              </a:tabLst>
            </a:pPr>
            <a:r>
              <a:rPr lang="en-US" sz="2400" dirty="0">
                <a:solidFill>
                  <a:srgbClr val="000000"/>
                </a:solidFill>
                <a:latin typeface="Times New Roman"/>
                <a:cs typeface="Times New Roman"/>
              </a:rPr>
              <a:t>The company has always been obligated to cultural diversity in both domestic and foreign markets. Like the case of the shoe company, customers were treated equally in services provision. Also, the products produced are accepted both in domestic and foreign markets by the customers.</a:t>
            </a:r>
            <a:endParaRPr lang="en-US" sz="1200" dirty="0">
              <a:latin typeface="Times New Roman"/>
              <a:ea typeface="Times New Roman"/>
              <a:cs typeface="Times New Roman"/>
            </a:endParaRPr>
          </a:p>
          <a:p>
            <a:pPr marL="0" indent="0" algn="ctr">
              <a:buNone/>
            </a:pPr>
            <a:r>
              <a:rPr lang="en-US" sz="2400" b="1" dirty="0" smtClean="0">
                <a:latin typeface="Times New Roman" pitchFamily="18" charset="0"/>
                <a:cs typeface="Times New Roman" pitchFamily="18" charset="0"/>
              </a:rPr>
              <a:t>Sub-culture</a:t>
            </a:r>
            <a:endParaRPr lang="en-GB" sz="2400" b="1" dirty="0">
              <a:latin typeface="Times New Roman" pitchFamily="18" charset="0"/>
              <a:cs typeface="Times New Roman" pitchFamily="18" charset="0"/>
            </a:endParaRPr>
          </a:p>
          <a:p>
            <a:pPr lvl="0">
              <a:spcBef>
                <a:spcPts val="0"/>
              </a:spcBef>
              <a:buFont typeface="Arial"/>
              <a:buChar char="•"/>
              <a:tabLst>
                <a:tab pos="457200" algn="l"/>
              </a:tabLst>
            </a:pPr>
            <a:r>
              <a:rPr lang="en-US" sz="2400" dirty="0">
                <a:solidFill>
                  <a:srgbClr val="000000"/>
                </a:solidFill>
                <a:latin typeface="Times New Roman"/>
                <a:cs typeface="Times New Roman"/>
              </a:rPr>
              <a:t>From the research findings on the sub-cultural beliefs shows that products produced by Shoe Company were both accepted in the domestic and foreign market. These findings, therefore, act as a force by the marketing teams to reach all the customers regardless of there cultural beliefs worldwide. </a:t>
            </a:r>
            <a:endParaRPr lang="en-US" sz="1200" dirty="0">
              <a:latin typeface="Times New Roman"/>
              <a:ea typeface="Times New Roman"/>
              <a:cs typeface="Times New Roman"/>
            </a:endParaRPr>
          </a:p>
          <a:p>
            <a:endParaRPr lang="en-US" sz="1200" dirty="0"/>
          </a:p>
        </p:txBody>
      </p:sp>
    </p:spTree>
    <p:extLst>
      <p:ext uri="{BB962C8B-B14F-4D97-AF65-F5344CB8AC3E}">
        <p14:creationId xmlns:p14="http://schemas.microsoft.com/office/powerpoint/2010/main" val="2203926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Cultural profile</a:t>
            </a:r>
            <a:endParaRPr lang="en-US" dirty="0"/>
          </a:p>
        </p:txBody>
      </p:sp>
      <p:sp>
        <p:nvSpPr>
          <p:cNvPr id="3" name="Content Placeholder 2"/>
          <p:cNvSpPr>
            <a:spLocks noGrp="1"/>
          </p:cNvSpPr>
          <p:nvPr>
            <p:ph idx="1"/>
          </p:nvPr>
        </p:nvSpPr>
        <p:spPr/>
        <p:txBody>
          <a:bodyPr>
            <a:normAutofit fontScale="70000" lnSpcReduction="20000"/>
          </a:bodyPr>
          <a:lstStyle/>
          <a:p>
            <a:pPr marL="0" indent="0" algn="ctr">
              <a:buNone/>
            </a:pPr>
            <a:r>
              <a:rPr lang="en-US" b="1" dirty="0" smtClean="0"/>
              <a:t> </a:t>
            </a:r>
            <a:r>
              <a:rPr lang="en-US" b="1" dirty="0" smtClean="0">
                <a:latin typeface="Times New Roman" pitchFamily="18" charset="0"/>
                <a:cs typeface="Times New Roman" pitchFamily="18" charset="0"/>
              </a:rPr>
              <a:t>Social class</a:t>
            </a:r>
            <a:endParaRPr lang="en-GB" b="1" dirty="0" smtClean="0">
              <a:latin typeface="Times New Roman" pitchFamily="18" charset="0"/>
              <a:cs typeface="Times New Roman" pitchFamily="18" charset="0"/>
            </a:endParaRPr>
          </a:p>
          <a:p>
            <a:pPr lvl="0">
              <a:spcBef>
                <a:spcPts val="0"/>
              </a:spcBef>
              <a:buFont typeface="Arial"/>
              <a:buChar char="•"/>
              <a:tabLst>
                <a:tab pos="457200" algn="l"/>
              </a:tabLst>
            </a:pPr>
            <a:r>
              <a:rPr lang="en-US" sz="3600" dirty="0">
                <a:solidFill>
                  <a:srgbClr val="000000"/>
                </a:solidFill>
                <a:latin typeface="Times New Roman"/>
                <a:cs typeface="Times New Roman"/>
              </a:rPr>
              <a:t>This includes networks, family and status of the customer in both domestic and foreign markets. This was achieved through the quality, standards, design, and branding of the shoe to suit all classes of customers in both markets. As such the rate of shoe buying was highly recommended in both local and foreign markets.</a:t>
            </a:r>
            <a:endParaRPr lang="en-US" sz="1800" dirty="0">
              <a:latin typeface="Times New Roman"/>
              <a:ea typeface="Times New Roman"/>
              <a:cs typeface="Times New Roman"/>
            </a:endParaRPr>
          </a:p>
          <a:p>
            <a:pPr marL="0" indent="0" algn="ctr">
              <a:buNone/>
            </a:pPr>
            <a:r>
              <a:rPr lang="en-US" sz="3400" b="1" dirty="0" smtClean="0">
                <a:latin typeface="Times New Roman" pitchFamily="18" charset="0"/>
                <a:cs typeface="Times New Roman" pitchFamily="18" charset="0"/>
              </a:rPr>
              <a:t>Communication</a:t>
            </a:r>
            <a:endParaRPr lang="en-GB" sz="3400" b="1" dirty="0">
              <a:latin typeface="Times New Roman" pitchFamily="18" charset="0"/>
              <a:cs typeface="Times New Roman" pitchFamily="18" charset="0"/>
            </a:endParaRPr>
          </a:p>
          <a:p>
            <a:pPr lvl="0">
              <a:spcBef>
                <a:spcPts val="0"/>
              </a:spcBef>
              <a:buFont typeface="Arial"/>
              <a:buChar char="•"/>
              <a:tabLst>
                <a:tab pos="457200" algn="l"/>
              </a:tabLst>
            </a:pPr>
            <a:r>
              <a:rPr lang="en-US" sz="3600" dirty="0">
                <a:solidFill>
                  <a:srgbClr val="000000"/>
                </a:solidFill>
                <a:latin typeface="Times New Roman"/>
                <a:cs typeface="Times New Roman"/>
              </a:rPr>
              <a:t>Shoe Company has personnel who are well conversant with both verbal and nonverbal communication. This was to overcome individual differences among the customers. Due to language differences when it comes to foreign market the company has employed people who can effectively communicate with customers in that case.</a:t>
            </a:r>
            <a:endParaRPr lang="en-US" sz="1800" dirty="0">
              <a:latin typeface="Times New Roman"/>
              <a:ea typeface="Times New Roman"/>
              <a:cs typeface="Times New Roman"/>
            </a:endParaRPr>
          </a:p>
          <a:p>
            <a:endParaRPr lang="en-US" sz="3400" dirty="0"/>
          </a:p>
        </p:txBody>
      </p:sp>
    </p:spTree>
    <p:extLst>
      <p:ext uri="{BB962C8B-B14F-4D97-AF65-F5344CB8AC3E}">
        <p14:creationId xmlns:p14="http://schemas.microsoft.com/office/powerpoint/2010/main" val="2751157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Cultural profile</a:t>
            </a:r>
            <a:endParaRPr lang="en-US" dirty="0"/>
          </a:p>
        </p:txBody>
      </p:sp>
      <p:sp>
        <p:nvSpPr>
          <p:cNvPr id="3" name="Content Placeholder 2"/>
          <p:cNvSpPr>
            <a:spLocks noGrp="1"/>
          </p:cNvSpPr>
          <p:nvPr>
            <p:ph idx="1"/>
          </p:nvPr>
        </p:nvSpPr>
        <p:spPr/>
        <p:txBody>
          <a:bodyPr>
            <a:normAutofit fontScale="77500" lnSpcReduction="20000"/>
          </a:bodyPr>
          <a:lstStyle/>
          <a:p>
            <a:pPr marL="0" indent="0" algn="ctr">
              <a:buNone/>
            </a:pPr>
            <a:r>
              <a:rPr lang="en-US" b="1" dirty="0" smtClean="0">
                <a:latin typeface="Times New Roman" pitchFamily="18" charset="0"/>
                <a:cs typeface="Times New Roman" pitchFamily="18" charset="0"/>
              </a:rPr>
              <a:t>Personal considerations</a:t>
            </a:r>
            <a:endParaRPr lang="en-GB" b="1" dirty="0">
              <a:latin typeface="Times New Roman" pitchFamily="18" charset="0"/>
              <a:cs typeface="Times New Roman" pitchFamily="18" charset="0"/>
            </a:endParaRPr>
          </a:p>
          <a:p>
            <a:pPr lvl="0">
              <a:spcBef>
                <a:spcPts val="0"/>
              </a:spcBef>
              <a:buFont typeface="Arial"/>
              <a:buChar char="•"/>
              <a:tabLst>
                <a:tab pos="457200" algn="l"/>
              </a:tabLst>
            </a:pPr>
            <a:r>
              <a:rPr lang="en-US" dirty="0">
                <a:solidFill>
                  <a:srgbClr val="000000"/>
                </a:solidFill>
                <a:latin typeface="Times New Roman"/>
                <a:cs typeface="Times New Roman"/>
              </a:rPr>
              <a:t>From the mission of the company that states creating satisfaction to all, the company has been able to consider age, life cycle, occupation, lifestyle, economics and personality of the customers both local and international. These are included to meet the needs of the customers in both the local and international markets.</a:t>
            </a:r>
            <a:endParaRPr lang="en-US" sz="1400" dirty="0">
              <a:latin typeface="Times New Roman"/>
              <a:ea typeface="Times New Roman"/>
              <a:cs typeface="Times New Roman"/>
            </a:endParaRPr>
          </a:p>
          <a:p>
            <a:pPr marL="0" indent="0" algn="ctr">
              <a:buNone/>
            </a:pPr>
            <a:r>
              <a:rPr lang="en-US" b="1" dirty="0" smtClean="0">
                <a:latin typeface="Times New Roman" pitchFamily="18" charset="0"/>
                <a:cs typeface="Times New Roman" pitchFamily="18" charset="0"/>
              </a:rPr>
              <a:t>Psychological </a:t>
            </a:r>
            <a:r>
              <a:rPr lang="en-US" b="1" dirty="0" smtClean="0">
                <a:latin typeface="Times New Roman" pitchFamily="18" charset="0"/>
                <a:cs typeface="Times New Roman" pitchFamily="18" charset="0"/>
              </a:rPr>
              <a:t>profile </a:t>
            </a:r>
          </a:p>
          <a:p>
            <a:pPr lvl="0" algn="ctr">
              <a:spcBef>
                <a:spcPts val="0"/>
              </a:spcBef>
              <a:buFont typeface="Arial"/>
              <a:buChar char="•"/>
              <a:tabLst>
                <a:tab pos="457200" algn="l"/>
              </a:tabLst>
            </a:pPr>
            <a:r>
              <a:rPr lang="en-US" dirty="0">
                <a:solidFill>
                  <a:srgbClr val="000000"/>
                </a:solidFill>
                <a:latin typeface="Times New Roman"/>
                <a:cs typeface="Times New Roman"/>
              </a:rPr>
              <a:t>The study conducted shows that customer’s perception towards product varies depending on certain factors. Shoes Company Limited provides the following psychological profile on the customers; consumer perception on the product, motivation   </a:t>
            </a:r>
            <a:endParaRPr lang="en-US" sz="1400" dirty="0">
              <a:effectLst/>
              <a:latin typeface="Times New Roman"/>
              <a:ea typeface="Times New Roman"/>
              <a:cs typeface="Times New Roman"/>
            </a:endParaRPr>
          </a:p>
        </p:txBody>
      </p:sp>
    </p:spTree>
    <p:extLst>
      <p:ext uri="{BB962C8B-B14F-4D97-AF65-F5344CB8AC3E}">
        <p14:creationId xmlns:p14="http://schemas.microsoft.com/office/powerpoint/2010/main" val="3788713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Psychological profile</a:t>
            </a:r>
            <a:br>
              <a:rPr lang="en-US" b="1" dirty="0">
                <a:latin typeface="Times New Roman" pitchFamily="18" charset="0"/>
                <a:cs typeface="Times New Roman" pitchFamily="18" charset="0"/>
              </a:rPr>
            </a:br>
            <a:endParaRPr lang="en-US" dirty="0"/>
          </a:p>
        </p:txBody>
      </p:sp>
      <p:sp>
        <p:nvSpPr>
          <p:cNvPr id="3" name="Content Placeholder 2"/>
          <p:cNvSpPr>
            <a:spLocks noGrp="1"/>
          </p:cNvSpPr>
          <p:nvPr>
            <p:ph sz="half" idx="1"/>
          </p:nvPr>
        </p:nvSpPr>
        <p:spPr/>
        <p:txBody>
          <a:bodyPr>
            <a:noAutofit/>
          </a:bodyPr>
          <a:lstStyle/>
          <a:p>
            <a:pPr lvl="1">
              <a:buFont typeface="Arial" pitchFamily="34" charset="0"/>
              <a:buChar char="•"/>
            </a:pPr>
            <a:r>
              <a:rPr lang="en-US" sz="2800" dirty="0" smtClean="0">
                <a:latin typeface="Times New Roman" pitchFamily="18" charset="0"/>
                <a:cs typeface="Times New Roman" pitchFamily="18" charset="0"/>
              </a:rPr>
              <a:t>Consumer </a:t>
            </a:r>
            <a:r>
              <a:rPr lang="en-US" sz="2800" dirty="0">
                <a:latin typeface="Times New Roman" pitchFamily="18" charset="0"/>
                <a:cs typeface="Times New Roman" pitchFamily="18" charset="0"/>
              </a:rPr>
              <a:t>Perception of the </a:t>
            </a:r>
            <a:r>
              <a:rPr lang="en-US" sz="2800" dirty="0" smtClean="0">
                <a:latin typeface="Times New Roman" pitchFamily="18" charset="0"/>
                <a:cs typeface="Times New Roman" pitchFamily="18" charset="0"/>
              </a:rPr>
              <a:t>product/service</a:t>
            </a:r>
          </a:p>
          <a:p>
            <a:pPr lvl="1">
              <a:buFont typeface="Arial" pitchFamily="34" charset="0"/>
              <a:buChar char="•"/>
            </a:pPr>
            <a:r>
              <a:rPr lang="en-US" sz="2800" dirty="0" smtClean="0">
                <a:latin typeface="Times New Roman" pitchFamily="18" charset="0"/>
                <a:cs typeface="Times New Roman" pitchFamily="18" charset="0"/>
              </a:rPr>
              <a:t>Motivational factors </a:t>
            </a:r>
          </a:p>
          <a:p>
            <a:pPr lvl="1">
              <a:buFont typeface="Arial" pitchFamily="34" charset="0"/>
              <a:buChar char="•"/>
            </a:pPr>
            <a:r>
              <a:rPr lang="en-US" sz="2800" dirty="0">
                <a:latin typeface="Times New Roman" pitchFamily="18" charset="0"/>
                <a:cs typeface="Times New Roman" pitchFamily="18" charset="0"/>
              </a:rPr>
              <a:t>consumers’ needs, wants, desires, and </a:t>
            </a:r>
            <a:r>
              <a:rPr lang="en-US" sz="2800" dirty="0" smtClean="0">
                <a:latin typeface="Times New Roman" pitchFamily="18" charset="0"/>
                <a:cs typeface="Times New Roman" pitchFamily="18" charset="0"/>
              </a:rPr>
              <a:t>fears</a:t>
            </a:r>
          </a:p>
          <a:p>
            <a:pPr lvl="1">
              <a:buFont typeface="Arial" pitchFamily="34" charset="0"/>
              <a:buChar char="•"/>
            </a:pPr>
            <a:r>
              <a:rPr lang="en-US" sz="2800" dirty="0">
                <a:latin typeface="Times New Roman" pitchFamily="18" charset="0"/>
                <a:cs typeface="Times New Roman" pitchFamily="18" charset="0"/>
              </a:rPr>
              <a:t>consumers’ beliefs and values that may influence the purchase</a:t>
            </a:r>
          </a:p>
        </p:txBody>
      </p:sp>
      <p:sp>
        <p:nvSpPr>
          <p:cNvPr id="4" name="Content Placeholder 3"/>
          <p:cNvSpPr>
            <a:spLocks noGrp="1"/>
          </p:cNvSpPr>
          <p:nvPr>
            <p:ph sz="half" idx="2"/>
          </p:nvPr>
        </p:nvSpPr>
        <p:spPr/>
        <p:txBody>
          <a:bodyPr/>
          <a:lstStyle/>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600200"/>
            <a:ext cx="3962400" cy="4267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1143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Psychological profile</a:t>
            </a:r>
            <a:br>
              <a:rPr lang="en-US" b="1" dirty="0">
                <a:latin typeface="Times New Roman" pitchFamily="18" charset="0"/>
                <a:cs typeface="Times New Roman" pitchFamily="18" charset="0"/>
              </a:rPr>
            </a:br>
            <a:endParaRPr lang="en-US" dirty="0"/>
          </a:p>
        </p:txBody>
      </p:sp>
      <p:sp>
        <p:nvSpPr>
          <p:cNvPr id="3" name="Content Placeholder 2"/>
          <p:cNvSpPr>
            <a:spLocks noGrp="1"/>
          </p:cNvSpPr>
          <p:nvPr>
            <p:ph idx="1"/>
          </p:nvPr>
        </p:nvSpPr>
        <p:spPr/>
        <p:txBody>
          <a:bodyPr>
            <a:normAutofit lnSpcReduction="10000"/>
          </a:bodyPr>
          <a:lstStyle/>
          <a:p>
            <a:pPr marL="0" lvl="1" indent="0" algn="ctr">
              <a:buNone/>
            </a:pPr>
            <a:r>
              <a:rPr lang="en-US" sz="2400" b="1" dirty="0">
                <a:latin typeface="Times New Roman" pitchFamily="18" charset="0"/>
                <a:cs typeface="Times New Roman" pitchFamily="18" charset="0"/>
              </a:rPr>
              <a:t>Consumer Perception of the product/service</a:t>
            </a:r>
          </a:p>
          <a:p>
            <a:pPr lvl="0">
              <a:spcBef>
                <a:spcPts val="0"/>
              </a:spcBef>
              <a:buFont typeface="Arial"/>
              <a:buChar char="•"/>
              <a:tabLst>
                <a:tab pos="457200" algn="l"/>
              </a:tabLst>
            </a:pPr>
            <a:r>
              <a:rPr lang="en-US" sz="2400" dirty="0">
                <a:solidFill>
                  <a:srgbClr val="000000"/>
                </a:solidFill>
                <a:latin typeface="Times New Roman"/>
                <a:cs typeface="Times New Roman"/>
              </a:rPr>
              <a:t>Perceptions of the customers towards goods and services provided by the Shoe Company was the best since the company sold its product at a cheaper price. From the research conducted shows that both local and foreign customers prefer a product from the Shoe Company</a:t>
            </a:r>
            <a:endParaRPr lang="en-US" sz="1200" dirty="0">
              <a:latin typeface="Times New Roman"/>
              <a:ea typeface="Times New Roman"/>
              <a:cs typeface="Times New Roman"/>
            </a:endParaRPr>
          </a:p>
          <a:p>
            <a:pPr marL="0" indent="0" algn="ctr">
              <a:buNone/>
            </a:pPr>
            <a:r>
              <a:rPr lang="en-US" sz="2800" b="1" dirty="0" smtClean="0">
                <a:latin typeface="Times New Roman" pitchFamily="18" charset="0"/>
                <a:cs typeface="Times New Roman" pitchFamily="18" charset="0"/>
              </a:rPr>
              <a:t>Motivation </a:t>
            </a:r>
            <a:r>
              <a:rPr lang="en-US" sz="2800" b="1" dirty="0" smtClean="0">
                <a:latin typeface="Times New Roman" pitchFamily="18" charset="0"/>
                <a:cs typeface="Times New Roman" pitchFamily="18" charset="0"/>
              </a:rPr>
              <a:t>factors </a:t>
            </a:r>
          </a:p>
          <a:p>
            <a:pPr lvl="0">
              <a:spcBef>
                <a:spcPts val="0"/>
              </a:spcBef>
              <a:buFont typeface="Arial"/>
              <a:buChar char="•"/>
              <a:tabLst>
                <a:tab pos="457200" algn="l"/>
              </a:tabLst>
            </a:pPr>
            <a:r>
              <a:rPr lang="en-US" sz="2400" dirty="0">
                <a:solidFill>
                  <a:srgbClr val="000000"/>
                </a:solidFill>
                <a:latin typeface="Times New Roman"/>
                <a:cs typeface="Times New Roman"/>
              </a:rPr>
              <a:t>These factors include; brilliant job done, quality of the product, affordable price, availability of the products, customer involvement in the design process, among others. These factors favor both local and foreign make where the product is in accordance with the customer's need.</a:t>
            </a:r>
            <a:endParaRPr lang="en-US" sz="1200" dirty="0">
              <a:effectLst/>
              <a:latin typeface="Times New Roman"/>
              <a:ea typeface="Times New Roman"/>
              <a:cs typeface="Times New Roman"/>
            </a:endParaRPr>
          </a:p>
        </p:txBody>
      </p:sp>
    </p:spTree>
    <p:extLst>
      <p:ext uri="{BB962C8B-B14F-4D97-AF65-F5344CB8AC3E}">
        <p14:creationId xmlns:p14="http://schemas.microsoft.com/office/powerpoint/2010/main" val="11945230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Psychological profile</a:t>
            </a:r>
            <a:br>
              <a:rPr lang="en-US" smtClean="0"/>
            </a:br>
            <a:endParaRPr lang="en-US" dirty="0"/>
          </a:p>
        </p:txBody>
      </p:sp>
      <p:sp>
        <p:nvSpPr>
          <p:cNvPr id="3" name="Content Placeholder 2"/>
          <p:cNvSpPr>
            <a:spLocks noGrp="1"/>
          </p:cNvSpPr>
          <p:nvPr>
            <p:ph idx="1"/>
          </p:nvPr>
        </p:nvSpPr>
        <p:spPr/>
        <p:txBody>
          <a:bodyPr>
            <a:normAutofit fontScale="85000" lnSpcReduction="20000"/>
          </a:bodyPr>
          <a:lstStyle/>
          <a:p>
            <a:pPr marL="457200" lvl="1" indent="0" algn="ctr">
              <a:buNone/>
            </a:pPr>
            <a:r>
              <a:rPr lang="en-US" sz="3300" b="1" dirty="0" smtClean="0">
                <a:latin typeface="Times New Roman" pitchFamily="18" charset="0"/>
                <a:cs typeface="Times New Roman" pitchFamily="18" charset="0"/>
              </a:rPr>
              <a:t>consumers’ needs, wants, desires, and fears</a:t>
            </a:r>
          </a:p>
          <a:p>
            <a:pPr lvl="0">
              <a:spcBef>
                <a:spcPts val="0"/>
              </a:spcBef>
              <a:buFont typeface="Arial"/>
              <a:buChar char="•"/>
              <a:tabLst>
                <a:tab pos="457200" algn="l"/>
              </a:tabLst>
            </a:pPr>
            <a:r>
              <a:rPr lang="en-US" sz="2800" dirty="0">
                <a:solidFill>
                  <a:srgbClr val="000000"/>
                </a:solidFill>
                <a:latin typeface="Times New Roman"/>
                <a:cs typeface="Times New Roman"/>
              </a:rPr>
              <a:t>Shoe Company is at the forefront of ensuring consumer’s priority and interest are fulfilled. The research conducted at both local and foreign markets shows that customers want quality products at an affordable price.</a:t>
            </a:r>
            <a:endParaRPr lang="en-US" sz="1400" dirty="0">
              <a:latin typeface="Times New Roman"/>
              <a:ea typeface="Times New Roman"/>
              <a:cs typeface="Times New Roman"/>
            </a:endParaRPr>
          </a:p>
          <a:p>
            <a:pPr marL="0" indent="0" algn="ctr">
              <a:buNone/>
            </a:pPr>
            <a:r>
              <a:rPr lang="en-US" sz="3300" b="1" dirty="0" smtClean="0"/>
              <a:t>consumers</a:t>
            </a:r>
            <a:r>
              <a:rPr lang="en-US" sz="3300" b="1" dirty="0" smtClean="0"/>
              <a:t>’ beliefs and values that influence the purchase</a:t>
            </a:r>
          </a:p>
          <a:p>
            <a:pPr lvl="1">
              <a:spcBef>
                <a:spcPts val="0"/>
              </a:spcBef>
              <a:buFont typeface="Arial"/>
              <a:buChar char="•"/>
              <a:tabLst>
                <a:tab pos="914400" algn="l"/>
              </a:tabLst>
            </a:pPr>
            <a:r>
              <a:rPr lang="en-US" dirty="0">
                <a:solidFill>
                  <a:srgbClr val="000000"/>
                </a:solidFill>
                <a:latin typeface="Times New Roman"/>
                <a:cs typeface="Times New Roman"/>
              </a:rPr>
              <a:t>Customer belief can either positively or negatively affect the company. The belief by the customer on product produce in the shoe company has been a motivational factor that differentiated it from other competitors both locally and internationally. The customers had a belief that the product produced last long and they are first-class products.</a:t>
            </a:r>
            <a:endParaRPr lang="en-US" sz="1400" dirty="0">
              <a:latin typeface="Times New Roman"/>
              <a:ea typeface="Times New Roman"/>
              <a:cs typeface="Times New Roman"/>
            </a:endParaRPr>
          </a:p>
          <a:p>
            <a:pPr lvl="1"/>
            <a:endParaRPr lang="en-US" dirty="0" smtClean="0"/>
          </a:p>
          <a:p>
            <a:pPr lvl="1"/>
            <a:endParaRPr lang="en-US" dirty="0" smtClean="0"/>
          </a:p>
          <a:p>
            <a:endParaRPr lang="en-US" dirty="0"/>
          </a:p>
        </p:txBody>
      </p:sp>
    </p:spTree>
    <p:extLst>
      <p:ext uri="{BB962C8B-B14F-4D97-AF65-F5344CB8AC3E}">
        <p14:creationId xmlns:p14="http://schemas.microsoft.com/office/powerpoint/2010/main" val="3355233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smtClean="0">
                <a:latin typeface="Times New Roman" pitchFamily="18" charset="0"/>
                <a:cs typeface="Times New Roman" pitchFamily="18" charset="0"/>
              </a:rPr>
              <a:t>Graphic showing marketing psychology </a:t>
            </a:r>
            <a:endParaRPr lang="en-US" sz="40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799" y="1600200"/>
            <a:ext cx="8458201"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65867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References</a:t>
            </a:r>
            <a:endParaRPr lang="en-US" dirty="0"/>
          </a:p>
        </p:txBody>
      </p:sp>
      <p:sp>
        <p:nvSpPr>
          <p:cNvPr id="3" name="Content Placeholder 2"/>
          <p:cNvSpPr>
            <a:spLocks noGrp="1"/>
          </p:cNvSpPr>
          <p:nvPr>
            <p:ph idx="1"/>
          </p:nvPr>
        </p:nvSpPr>
        <p:spPr/>
        <p:txBody>
          <a:bodyPr>
            <a:normAutofit fontScale="92500" lnSpcReduction="10000"/>
          </a:bodyPr>
          <a:lstStyle/>
          <a:p>
            <a:r>
              <a:rPr lang="en-GB" dirty="0" err="1" smtClean="0">
                <a:latin typeface="Times New Roman" pitchFamily="18" charset="0"/>
                <a:cs typeface="Times New Roman" pitchFamily="18" charset="0"/>
              </a:rPr>
              <a:t>Crookall</a:t>
            </a:r>
            <a:r>
              <a:rPr lang="en-GB" dirty="0" smtClean="0">
                <a:latin typeface="Times New Roman" pitchFamily="18" charset="0"/>
                <a:cs typeface="Times New Roman" pitchFamily="18" charset="0"/>
              </a:rPr>
              <a:t>, P. and H. </a:t>
            </a:r>
            <a:r>
              <a:rPr lang="en-GB" dirty="0" err="1" smtClean="0">
                <a:latin typeface="Times New Roman" pitchFamily="18" charset="0"/>
                <a:cs typeface="Times New Roman" pitchFamily="18" charset="0"/>
              </a:rPr>
              <a:t>Schachter</a:t>
            </a:r>
            <a:r>
              <a:rPr lang="en-GB" dirty="0" smtClean="0">
                <a:latin typeface="Times New Roman" pitchFamily="18" charset="0"/>
                <a:cs typeface="Times New Roman" pitchFamily="18" charset="0"/>
              </a:rPr>
              <a:t> (2004) Changing Management Culture Report (2004), Canada: Treasury Board of Canada Secretariat, </a:t>
            </a:r>
            <a:r>
              <a:rPr lang="en-GB" u="sng" dirty="0" smtClean="0">
                <a:latin typeface="Times New Roman" pitchFamily="18" charset="0"/>
                <a:cs typeface="Times New Roman" pitchFamily="18" charset="0"/>
                <a:hlinkClick r:id="rId2"/>
              </a:rPr>
              <a:t>http://www.tbs</a:t>
            </a:r>
            <a:r>
              <a:rPr lang="en-GB" dirty="0" smtClean="0">
                <a:latin typeface="Times New Roman" pitchFamily="18" charset="0"/>
                <a:cs typeface="Times New Roman" pitchFamily="18" charset="0"/>
              </a:rPr>
              <a:t>sct.gc.ca/cmo_mfc/resources2/research/rr00_e.asp</a:t>
            </a:r>
          </a:p>
          <a:p>
            <a:r>
              <a:rPr lang="en-GB" dirty="0" smtClean="0">
                <a:latin typeface="Times New Roman" pitchFamily="18" charset="0"/>
                <a:cs typeface="Times New Roman" pitchFamily="18" charset="0"/>
              </a:rPr>
              <a:t>Denison, D.R. (1990), corporate culture and organizational effectiveness. New York: Wiley.</a:t>
            </a:r>
          </a:p>
          <a:p>
            <a:r>
              <a:rPr lang="en-GB" dirty="0" smtClean="0">
                <a:latin typeface="Times New Roman" pitchFamily="18" charset="0"/>
                <a:cs typeface="Times New Roman" pitchFamily="18" charset="0"/>
              </a:rPr>
              <a:t>Hatch, M.J. (1997) Organization Theory: Modern, Symbolic and Postmodern Perspectives. New York: Oxford University Press.</a:t>
            </a:r>
          </a:p>
          <a:p>
            <a:endParaRPr lang="en-US" dirty="0"/>
          </a:p>
        </p:txBody>
      </p:sp>
    </p:spTree>
    <p:extLst>
      <p:ext uri="{BB962C8B-B14F-4D97-AF65-F5344CB8AC3E}">
        <p14:creationId xmlns:p14="http://schemas.microsoft.com/office/powerpoint/2010/main" val="3493163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1111</TotalTime>
  <Words>749</Words>
  <Application>Microsoft Office PowerPoint</Application>
  <PresentationFormat>On-screen Show (4:3)</PresentationFormat>
  <Paragraphs>41</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Introduction </vt:lpstr>
      <vt:lpstr>Cultural profile</vt:lpstr>
      <vt:lpstr>Cultural profile</vt:lpstr>
      <vt:lpstr>Cultural profile</vt:lpstr>
      <vt:lpstr>Cultural profile</vt:lpstr>
      <vt:lpstr>Psychological profile </vt:lpstr>
      <vt:lpstr>Psychological profile </vt:lpstr>
      <vt:lpstr>Psychological profile </vt:lpstr>
      <vt:lpstr>Graphic showing marketing psychology </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52</cp:revision>
  <dcterms:created xsi:type="dcterms:W3CDTF">2019-11-03T19:14:45Z</dcterms:created>
  <dcterms:modified xsi:type="dcterms:W3CDTF">2019-11-13T22:08:02Z</dcterms:modified>
</cp:coreProperties>
</file>